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918" y="-9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F135A-B413-46C7-A7B8-2B970AD9D3E5}" type="datetimeFigureOut">
              <a:rPr kumimoji="1" lang="ja-JP" altLang="en-US" smtClean="0"/>
              <a:pPr/>
              <a:t>2012/11/21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D8D9C-D167-4991-91DC-A2C99143A1E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F135A-B413-46C7-A7B8-2B970AD9D3E5}" type="datetimeFigureOut">
              <a:rPr kumimoji="1" lang="ja-JP" altLang="en-US" smtClean="0"/>
              <a:pPr/>
              <a:t>2012/11/21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D8D9C-D167-4991-91DC-A2C99143A1E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F135A-B413-46C7-A7B8-2B970AD9D3E5}" type="datetimeFigureOut">
              <a:rPr kumimoji="1" lang="ja-JP" altLang="en-US" smtClean="0"/>
              <a:pPr/>
              <a:t>2012/11/21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D8D9C-D167-4991-91DC-A2C99143A1E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F135A-B413-46C7-A7B8-2B970AD9D3E5}" type="datetimeFigureOut">
              <a:rPr kumimoji="1" lang="ja-JP" altLang="en-US" smtClean="0"/>
              <a:pPr/>
              <a:t>2012/11/21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D8D9C-D167-4991-91DC-A2C99143A1E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F135A-B413-46C7-A7B8-2B970AD9D3E5}" type="datetimeFigureOut">
              <a:rPr kumimoji="1" lang="ja-JP" altLang="en-US" smtClean="0"/>
              <a:pPr/>
              <a:t>2012/11/21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D8D9C-D167-4991-91DC-A2C99143A1E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F135A-B413-46C7-A7B8-2B970AD9D3E5}" type="datetimeFigureOut">
              <a:rPr kumimoji="1" lang="ja-JP" altLang="en-US" smtClean="0"/>
              <a:pPr/>
              <a:t>2012/11/21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D8D9C-D167-4991-91DC-A2C99143A1E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F135A-B413-46C7-A7B8-2B970AD9D3E5}" type="datetimeFigureOut">
              <a:rPr kumimoji="1" lang="ja-JP" altLang="en-US" smtClean="0"/>
              <a:pPr/>
              <a:t>2012/11/21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D8D9C-D167-4991-91DC-A2C99143A1E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F135A-B413-46C7-A7B8-2B970AD9D3E5}" type="datetimeFigureOut">
              <a:rPr kumimoji="1" lang="ja-JP" altLang="en-US" smtClean="0"/>
              <a:pPr/>
              <a:t>2012/11/21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D8D9C-D167-4991-91DC-A2C99143A1E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F135A-B413-46C7-A7B8-2B970AD9D3E5}" type="datetimeFigureOut">
              <a:rPr kumimoji="1" lang="ja-JP" altLang="en-US" smtClean="0"/>
              <a:pPr/>
              <a:t>2012/11/21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D8D9C-D167-4991-91DC-A2C99143A1E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F135A-B413-46C7-A7B8-2B970AD9D3E5}" type="datetimeFigureOut">
              <a:rPr kumimoji="1" lang="ja-JP" altLang="en-US" smtClean="0"/>
              <a:pPr/>
              <a:t>2012/11/21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D8D9C-D167-4991-91DC-A2C99143A1E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F135A-B413-46C7-A7B8-2B970AD9D3E5}" type="datetimeFigureOut">
              <a:rPr kumimoji="1" lang="ja-JP" altLang="en-US" smtClean="0"/>
              <a:pPr/>
              <a:t>2012/11/21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D8D9C-D167-4991-91DC-A2C99143A1E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F135A-B413-46C7-A7B8-2B970AD9D3E5}" type="datetimeFigureOut">
              <a:rPr kumimoji="1" lang="ja-JP" altLang="en-US" smtClean="0"/>
              <a:pPr/>
              <a:t>2012/11/21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8D8D9C-D167-4991-91DC-A2C99143A1E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wmf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曲折矢印 62"/>
          <p:cNvSpPr/>
          <p:nvPr/>
        </p:nvSpPr>
        <p:spPr>
          <a:xfrm rot="10800000" flipH="1" flipV="1">
            <a:off x="1568625" y="3492625"/>
            <a:ext cx="3087957" cy="1304527"/>
          </a:xfrm>
          <a:prstGeom prst="bentArrow">
            <a:avLst>
              <a:gd name="adj1" fmla="val 12503"/>
              <a:gd name="adj2" fmla="val 14670"/>
              <a:gd name="adj3" fmla="val 24795"/>
              <a:gd name="adj4" fmla="val 17349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6105128" y="2132856"/>
            <a:ext cx="864096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C00000"/>
            </a:solidFill>
          </a:ln>
          <a:effectLst/>
        </p:spPr>
        <p:txBody>
          <a:bodyPr wrap="square" rtlCol="0">
            <a:spAutoFit/>
          </a:bodyPr>
          <a:lstStyle/>
          <a:p>
            <a:r>
              <a:rPr kumimoji="1" lang="ja-JP" altLang="en-US" sz="1000" dirty="0" smtClean="0">
                <a:solidFill>
                  <a:srgbClr val="C00000"/>
                </a:solidFill>
                <a:latin typeface="HG丸ｺﾞｼｯｸM-PRO" pitchFamily="50" charset="-128"/>
                <a:ea typeface="HG丸ｺﾞｼｯｸM-PRO" pitchFamily="50" charset="-128"/>
              </a:rPr>
              <a:t>自宅生活</a:t>
            </a:r>
          </a:p>
          <a:p>
            <a:r>
              <a:rPr kumimoji="1" lang="ja-JP" altLang="en-US" sz="1000" dirty="0" smtClean="0">
                <a:solidFill>
                  <a:srgbClr val="C00000"/>
                </a:solidFill>
                <a:latin typeface="HG丸ｺﾞｼｯｸM-PRO" pitchFamily="50" charset="-128"/>
                <a:ea typeface="HG丸ｺﾞｼｯｸM-PRO" pitchFamily="50" charset="-128"/>
              </a:rPr>
              <a:t>可能とする</a:t>
            </a:r>
          </a:p>
          <a:p>
            <a:r>
              <a:rPr kumimoji="1" lang="ja-JP" altLang="en-US" sz="1000" dirty="0" smtClean="0">
                <a:solidFill>
                  <a:srgbClr val="C00000"/>
                </a:solidFill>
                <a:latin typeface="HG丸ｺﾞｼｯｸM-PRO" pitchFamily="50" charset="-128"/>
                <a:ea typeface="HG丸ｺﾞｼｯｸM-PRO" pitchFamily="50" charset="-128"/>
              </a:rPr>
              <a:t>状態まで</a:t>
            </a:r>
          </a:p>
          <a:p>
            <a:r>
              <a:rPr kumimoji="1" lang="ja-JP" altLang="en-US" sz="1000" dirty="0" smtClean="0">
                <a:solidFill>
                  <a:srgbClr val="C00000"/>
                </a:solidFill>
                <a:latin typeface="HG丸ｺﾞｼｯｸM-PRO" pitchFamily="50" charset="-128"/>
                <a:ea typeface="HG丸ｺﾞｼｯｸM-PRO" pitchFamily="50" charset="-128"/>
              </a:rPr>
              <a:t>改善・回復</a:t>
            </a:r>
            <a:endParaRPr kumimoji="1" lang="ja-JP" altLang="en-US" sz="1000" dirty="0">
              <a:solidFill>
                <a:srgbClr val="C0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85" name="右矢印 84"/>
          <p:cNvSpPr/>
          <p:nvPr/>
        </p:nvSpPr>
        <p:spPr>
          <a:xfrm>
            <a:off x="2504728" y="4725144"/>
            <a:ext cx="3528392" cy="288032"/>
          </a:xfrm>
          <a:prstGeom prst="rightArrow">
            <a:avLst>
              <a:gd name="adj1" fmla="val 30563"/>
              <a:gd name="adj2" fmla="val 95352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右矢印 85"/>
          <p:cNvSpPr/>
          <p:nvPr/>
        </p:nvSpPr>
        <p:spPr>
          <a:xfrm>
            <a:off x="2360712" y="5877272"/>
            <a:ext cx="4968552" cy="288032"/>
          </a:xfrm>
          <a:prstGeom prst="rightArrow">
            <a:avLst>
              <a:gd name="adj1" fmla="val 24084"/>
              <a:gd name="adj2" fmla="val 95352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曲折矢印 82"/>
          <p:cNvSpPr/>
          <p:nvPr/>
        </p:nvSpPr>
        <p:spPr>
          <a:xfrm rot="5400000" flipV="1">
            <a:off x="1820652" y="1160748"/>
            <a:ext cx="1440160" cy="2664296"/>
          </a:xfrm>
          <a:prstGeom prst="bentArrow">
            <a:avLst>
              <a:gd name="adj1" fmla="val 10515"/>
              <a:gd name="adj2" fmla="val 12613"/>
              <a:gd name="adj3" fmla="val 17761"/>
              <a:gd name="adj4" fmla="val 17349"/>
            </a:avLst>
          </a:prstGeom>
          <a:solidFill>
            <a:srgbClr val="FDE19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80" name="曲折矢印 79"/>
          <p:cNvSpPr/>
          <p:nvPr/>
        </p:nvSpPr>
        <p:spPr>
          <a:xfrm rot="16200000" flipH="1" flipV="1">
            <a:off x="4664970" y="1268759"/>
            <a:ext cx="3960438" cy="4392489"/>
          </a:xfrm>
          <a:prstGeom prst="bentArrow">
            <a:avLst>
              <a:gd name="adj1" fmla="val 1434"/>
              <a:gd name="adj2" fmla="val 3455"/>
              <a:gd name="adj3" fmla="val 5626"/>
              <a:gd name="adj4" fmla="val 17639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81" name="曲折矢印 80"/>
          <p:cNvSpPr/>
          <p:nvPr/>
        </p:nvSpPr>
        <p:spPr>
          <a:xfrm rot="16200000" flipH="1" flipV="1">
            <a:off x="4376937" y="1124744"/>
            <a:ext cx="2520279" cy="3816424"/>
          </a:xfrm>
          <a:prstGeom prst="bentArrow">
            <a:avLst>
              <a:gd name="adj1" fmla="val 3416"/>
              <a:gd name="adj2" fmla="val 6466"/>
              <a:gd name="adj3" fmla="val 9864"/>
              <a:gd name="adj4" fmla="val 18307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82" name="曲折矢印 81"/>
          <p:cNvSpPr/>
          <p:nvPr/>
        </p:nvSpPr>
        <p:spPr>
          <a:xfrm rot="16200000" flipH="1" flipV="1">
            <a:off x="4376937" y="1412776"/>
            <a:ext cx="1008111" cy="2448271"/>
          </a:xfrm>
          <a:prstGeom prst="bentArrow">
            <a:avLst>
              <a:gd name="adj1" fmla="val 21801"/>
              <a:gd name="adj2" fmla="val 21823"/>
              <a:gd name="adj3" fmla="val 24795"/>
              <a:gd name="adj4" fmla="val 17349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5313039" y="3917087"/>
            <a:ext cx="144016" cy="1440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/>
          <p:cNvSpPr/>
          <p:nvPr/>
        </p:nvSpPr>
        <p:spPr>
          <a:xfrm>
            <a:off x="6681191" y="4957137"/>
            <a:ext cx="144016" cy="1440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/>
          <p:cNvSpPr/>
          <p:nvPr/>
        </p:nvSpPr>
        <p:spPr>
          <a:xfrm>
            <a:off x="7977335" y="5789295"/>
            <a:ext cx="144016" cy="1440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5313039" y="3917087"/>
            <a:ext cx="144016" cy="1440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角丸四角形 28"/>
          <p:cNvSpPr/>
          <p:nvPr/>
        </p:nvSpPr>
        <p:spPr>
          <a:xfrm>
            <a:off x="4736976" y="3212976"/>
            <a:ext cx="2376264" cy="1080120"/>
          </a:xfrm>
          <a:prstGeom prst="roundRect">
            <a:avLst>
              <a:gd name="adj" fmla="val 4457"/>
            </a:avLst>
          </a:prstGeom>
          <a:solidFill>
            <a:schemeClr val="accent3">
              <a:lumMod val="40000"/>
              <a:lumOff val="60000"/>
            </a:schemeClr>
          </a:solidFill>
          <a:ln w="38100">
            <a:solidFill>
              <a:schemeClr val="accent3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/>
          <p:cNvSpPr/>
          <p:nvPr/>
        </p:nvSpPr>
        <p:spPr>
          <a:xfrm>
            <a:off x="7977335" y="5789295"/>
            <a:ext cx="144016" cy="1440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/>
          <p:cNvSpPr/>
          <p:nvPr/>
        </p:nvSpPr>
        <p:spPr>
          <a:xfrm>
            <a:off x="6681191" y="4957137"/>
            <a:ext cx="144016" cy="1440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6681191" y="5253301"/>
            <a:ext cx="144016" cy="1440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/>
          <p:cNvSpPr/>
          <p:nvPr/>
        </p:nvSpPr>
        <p:spPr>
          <a:xfrm>
            <a:off x="7977335" y="6077327"/>
            <a:ext cx="144016" cy="1440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角丸四角形 33"/>
          <p:cNvSpPr/>
          <p:nvPr/>
        </p:nvSpPr>
        <p:spPr>
          <a:xfrm>
            <a:off x="6105128" y="4365104"/>
            <a:ext cx="2376264" cy="1080120"/>
          </a:xfrm>
          <a:prstGeom prst="roundRect">
            <a:avLst>
              <a:gd name="adj" fmla="val 4457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角丸四角形 34"/>
          <p:cNvSpPr/>
          <p:nvPr/>
        </p:nvSpPr>
        <p:spPr>
          <a:xfrm>
            <a:off x="7401272" y="5517232"/>
            <a:ext cx="2376264" cy="1080120"/>
          </a:xfrm>
          <a:prstGeom prst="roundRect">
            <a:avLst>
              <a:gd name="adj" fmla="val 4457"/>
            </a:avLst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accent4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4808983" y="3284984"/>
            <a:ext cx="1584176" cy="584775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 smtClean="0">
                <a:latin typeface="HG丸ｺﾞｼｯｸM-PRO" pitchFamily="50" charset="-128"/>
                <a:ea typeface="HG丸ｺﾞｼｯｸM-PRO" pitchFamily="50" charset="-128"/>
              </a:rPr>
              <a:t>自　　</a:t>
            </a:r>
            <a:r>
              <a:rPr lang="ja-JP" altLang="en-US" sz="1600" b="1" dirty="0" smtClean="0">
                <a:latin typeface="HG丸ｺﾞｼｯｸM-PRO" pitchFamily="50" charset="-128"/>
                <a:ea typeface="HG丸ｺﾞｼｯｸM-PRO" pitchFamily="50" charset="-128"/>
              </a:rPr>
              <a:t>宅</a:t>
            </a:r>
            <a:endParaRPr lang="en-US" altLang="ja-JP" sz="1600" b="1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r>
              <a:rPr kumimoji="1" lang="ja-JP" altLang="en-US" sz="1600" b="1" dirty="0" smtClean="0">
                <a:latin typeface="HG丸ｺﾞｼｯｸM-PRO" pitchFamily="50" charset="-128"/>
                <a:ea typeface="HG丸ｺﾞｼｯｸM-PRO" pitchFamily="50" charset="-128"/>
              </a:rPr>
              <a:t>かかりつけ医</a:t>
            </a:r>
            <a:endParaRPr kumimoji="1" lang="ja-JP" altLang="en-US" sz="16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4808984" y="3861048"/>
            <a:ext cx="23042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</a:rPr>
              <a:t>自宅生活の継続</a:t>
            </a:r>
            <a:endParaRPr kumimoji="1" lang="ja-JP" altLang="en-US" sz="11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</a:rPr>
              <a:t>再発予防・機能維持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6177135" y="4437112"/>
            <a:ext cx="1584176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 smtClean="0">
                <a:latin typeface="HG丸ｺﾞｼｯｸM-PRO" pitchFamily="50" charset="-128"/>
                <a:ea typeface="HG丸ｺﾞｼｯｸM-PRO" pitchFamily="50" charset="-128"/>
              </a:rPr>
              <a:t>介 護 施 設</a:t>
            </a:r>
            <a:endParaRPr kumimoji="1" lang="ja-JP" altLang="en-US" sz="16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6177135" y="4797154"/>
            <a:ext cx="23042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</a:rPr>
              <a:t>施設内生活の継続</a:t>
            </a:r>
            <a:endParaRPr kumimoji="1" lang="ja-JP" altLang="en-US" sz="11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</a:rPr>
              <a:t>再発予防・機能維持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7473279" y="5589240"/>
            <a:ext cx="1584176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 smtClean="0">
                <a:latin typeface="HG丸ｺﾞｼｯｸM-PRO" pitchFamily="50" charset="-128"/>
                <a:ea typeface="HG丸ｺﾞｼｯｸM-PRO" pitchFamily="50" charset="-128"/>
              </a:rPr>
              <a:t>療養型病院</a:t>
            </a:r>
            <a:endParaRPr kumimoji="1" lang="ja-JP" altLang="en-US" sz="16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7473279" y="5949280"/>
            <a:ext cx="23042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</a:rPr>
              <a:t>再発予防・機能維持</a:t>
            </a:r>
            <a:endParaRPr kumimoji="1" lang="ja-JP" altLang="en-US" sz="1100" dirty="0" smtClean="0"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42" name="図 41" descr="mu_1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93161" y="3284985"/>
            <a:ext cx="432047" cy="432047"/>
          </a:xfrm>
          <a:prstGeom prst="rect">
            <a:avLst/>
          </a:prstGeom>
        </p:spPr>
      </p:pic>
      <p:pic>
        <p:nvPicPr>
          <p:cNvPr id="43" name="図 42" descr="iryou1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93160" y="3789040"/>
            <a:ext cx="449563" cy="432048"/>
          </a:xfrm>
          <a:prstGeom prst="rect">
            <a:avLst/>
          </a:prstGeom>
        </p:spPr>
      </p:pic>
      <p:pic>
        <p:nvPicPr>
          <p:cNvPr id="44" name="図 43" descr="ILM09_AJ01034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61311" y="4941170"/>
            <a:ext cx="486909" cy="432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図 44" descr="iryou17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778458" y="4450930"/>
            <a:ext cx="486909" cy="428942"/>
          </a:xfrm>
          <a:prstGeom prst="rect">
            <a:avLst/>
          </a:prstGeom>
        </p:spPr>
      </p:pic>
      <p:pic>
        <p:nvPicPr>
          <p:cNvPr id="46" name="図 45" descr="ILM09_AJ05008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057456" y="6093296"/>
            <a:ext cx="508557" cy="419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図 46" descr="ILM09_AJ01016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072333" y="5589240"/>
            <a:ext cx="489178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" name="正方形/長方形 47"/>
          <p:cNvSpPr/>
          <p:nvPr/>
        </p:nvSpPr>
        <p:spPr>
          <a:xfrm>
            <a:off x="488503" y="5588659"/>
            <a:ext cx="144016" cy="1440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角丸四角形 48"/>
          <p:cNvSpPr/>
          <p:nvPr/>
        </p:nvSpPr>
        <p:spPr>
          <a:xfrm>
            <a:off x="200472" y="3212976"/>
            <a:ext cx="2448272" cy="3384376"/>
          </a:xfrm>
          <a:prstGeom prst="roundRect">
            <a:avLst>
              <a:gd name="adj" fmla="val 4457"/>
            </a:avLst>
          </a:prstGeom>
          <a:solidFill>
            <a:srgbClr val="FAF1CA"/>
          </a:solidFill>
          <a:ln w="38100">
            <a:solidFill>
              <a:schemeClr val="accent6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272479" y="3749838"/>
            <a:ext cx="2232247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</a:rPr>
              <a:t>再発の予防</a:t>
            </a:r>
          </a:p>
          <a:p>
            <a:pPr>
              <a:lnSpc>
                <a:spcPts val="2200"/>
              </a:lnSpc>
            </a:pP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</a:rPr>
              <a:t>治療方針の説明</a:t>
            </a:r>
          </a:p>
          <a:p>
            <a:pPr>
              <a:lnSpc>
                <a:spcPts val="2200"/>
              </a:lnSpc>
            </a:pP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</a:rPr>
              <a:t>一般状態の管理</a:t>
            </a:r>
          </a:p>
          <a:p>
            <a:pPr>
              <a:lnSpc>
                <a:spcPts val="2200"/>
              </a:lnSpc>
            </a:pP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</a:rPr>
              <a:t>二次的合併症</a:t>
            </a:r>
            <a:r>
              <a:rPr kumimoji="1" lang="ja-JP" altLang="en-US" sz="1100" dirty="0" smtClean="0">
                <a:latin typeface="HG丸ｺﾞｼｯｸM-PRO" pitchFamily="50" charset="-128"/>
                <a:ea typeface="HG丸ｺﾞｼｯｸM-PRO" pitchFamily="50" charset="-128"/>
              </a:rPr>
              <a:t>の予防</a:t>
            </a:r>
          </a:p>
          <a:p>
            <a:pPr>
              <a:lnSpc>
                <a:spcPts val="2200"/>
              </a:lnSpc>
            </a:pP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</a:rPr>
              <a:t>回復期リハビリの実施</a:t>
            </a:r>
            <a:endParaRPr kumimoji="1" lang="ja-JP" altLang="en-US" sz="11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lnSpc>
                <a:spcPts val="2200"/>
              </a:lnSpc>
            </a:pPr>
            <a:r>
              <a:rPr kumimoji="1" lang="ja-JP" altLang="en-US" sz="1100" dirty="0" smtClean="0">
                <a:latin typeface="HG丸ｺﾞｼｯｸM-PRO" pitchFamily="50" charset="-128"/>
                <a:ea typeface="HG丸ｺﾞｼｯｸM-PRO" pitchFamily="50" charset="-128"/>
              </a:rPr>
              <a:t>機能障害の改善</a:t>
            </a:r>
          </a:p>
          <a:p>
            <a:pPr>
              <a:lnSpc>
                <a:spcPts val="2200"/>
              </a:lnSpc>
            </a:pP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</a:rPr>
              <a:t>ＡＤＬの向上</a:t>
            </a:r>
          </a:p>
          <a:p>
            <a:pPr>
              <a:lnSpc>
                <a:spcPts val="2200"/>
              </a:lnSpc>
            </a:pP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</a:rPr>
              <a:t>ケアプランの作成</a:t>
            </a:r>
          </a:p>
          <a:p>
            <a:pPr>
              <a:lnSpc>
                <a:spcPts val="2200"/>
              </a:lnSpc>
            </a:pP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</a:rPr>
              <a:t>社会資源の手配</a:t>
            </a:r>
            <a:endParaRPr kumimoji="1" lang="ja-JP" altLang="en-US" sz="1100" dirty="0" smtClean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416496" y="3373740"/>
            <a:ext cx="1800200" cy="338554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>
                <a:latin typeface="HG丸ｺﾞｼｯｸM-PRO" pitchFamily="50" charset="-128"/>
                <a:ea typeface="HG丸ｺﾞｼｯｸM-PRO" pitchFamily="50" charset="-128"/>
              </a:rPr>
              <a:t>回復期</a:t>
            </a:r>
            <a:r>
              <a:rPr lang="ja-JP" altLang="en-US" sz="1600" b="1" dirty="0" smtClean="0">
                <a:latin typeface="HG丸ｺﾞｼｯｸM-PRO" pitchFamily="50" charset="-128"/>
                <a:ea typeface="HG丸ｺﾞｼｯｸM-PRO" pitchFamily="50" charset="-128"/>
              </a:rPr>
              <a:t>リハ病院</a:t>
            </a:r>
            <a:endParaRPr kumimoji="1" lang="ja-JP" altLang="en-US" sz="16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52" name="角丸四角形 51"/>
          <p:cNvSpPr/>
          <p:nvPr/>
        </p:nvSpPr>
        <p:spPr>
          <a:xfrm>
            <a:off x="344488" y="6453336"/>
            <a:ext cx="2160240" cy="288032"/>
          </a:xfrm>
          <a:prstGeom prst="roundRect">
            <a:avLst/>
          </a:prstGeom>
          <a:solidFill>
            <a:srgbClr val="FCF6DC"/>
          </a:solidFill>
          <a:ln>
            <a:solidFill>
              <a:schemeClr val="accent6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416496" y="6453338"/>
            <a:ext cx="20162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１</a:t>
            </a:r>
            <a:r>
              <a:rPr kumimoji="1" lang="ja-JP" altLang="en-US" sz="1200" dirty="0" smtClean="0">
                <a:latin typeface="HG丸ｺﾞｼｯｸM-PRO" pitchFamily="50" charset="-128"/>
                <a:ea typeface="HG丸ｺﾞｼｯｸM-PRO" pitchFamily="50" charset="-128"/>
              </a:rPr>
              <a:t>～</a:t>
            </a:r>
            <a:r>
              <a:rPr lang="ja-JP" altLang="en-US" sz="1200" dirty="0" smtClean="0">
                <a:latin typeface="HG丸ｺﾞｼｯｸM-PRO" pitchFamily="50" charset="-128"/>
                <a:ea typeface="HG丸ｺﾞｼｯｸM-PRO" pitchFamily="50" charset="-128"/>
              </a:rPr>
              <a:t>６ヶ月</a:t>
            </a:r>
            <a:r>
              <a:rPr kumimoji="1" lang="ja-JP" altLang="en-US" sz="1200" dirty="0" smtClean="0">
                <a:latin typeface="HG丸ｺﾞｼｯｸM-PRO" pitchFamily="50" charset="-128"/>
                <a:ea typeface="HG丸ｺﾞｼｯｸM-PRO" pitchFamily="50" charset="-128"/>
              </a:rPr>
              <a:t>間の入院期間</a:t>
            </a:r>
            <a:endParaRPr kumimoji="1" lang="ja-JP" altLang="en-US" sz="1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55" name="図 54" descr="ILM17_BC02003.jpg"/>
          <p:cNvPicPr>
            <a:picLocks noChangeAspect="1"/>
          </p:cNvPicPr>
          <p:nvPr/>
        </p:nvPicPr>
        <p:blipFill>
          <a:blip r:embed="rId8" cstate="print"/>
          <a:srcRect b="12500"/>
          <a:stretch>
            <a:fillRect/>
          </a:stretch>
        </p:blipFill>
        <p:spPr bwMode="auto">
          <a:xfrm>
            <a:off x="1896746" y="3933056"/>
            <a:ext cx="524859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" name="図 55" descr="ILM09_AJ01035.jpg"/>
          <p:cNvPicPr>
            <a:picLocks noChangeAspect="1"/>
          </p:cNvPicPr>
          <p:nvPr/>
        </p:nvPicPr>
        <p:blipFill>
          <a:blip r:embed="rId9" cstate="print"/>
          <a:srcRect b="36179"/>
          <a:stretch>
            <a:fillRect/>
          </a:stretch>
        </p:blipFill>
        <p:spPr bwMode="auto">
          <a:xfrm>
            <a:off x="1894980" y="4797152"/>
            <a:ext cx="53774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" name="図 56" descr="ILM09_AJ05008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896746" y="5661248"/>
            <a:ext cx="527320" cy="434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8" name="タイトル 1"/>
          <p:cNvSpPr txBox="1">
            <a:spLocks/>
          </p:cNvSpPr>
          <p:nvPr/>
        </p:nvSpPr>
        <p:spPr>
          <a:xfrm>
            <a:off x="848544" y="44624"/>
            <a:ext cx="5539780" cy="504056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30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>
                  <a:outerShdw blurRad="50800" dist="508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HG丸ｺﾞｼｯｸM-PRO" pitchFamily="50" charset="-128"/>
                <a:ea typeface="HG丸ｺﾞｼｯｸM-PRO" pitchFamily="50" charset="-128"/>
                <a:cs typeface="+mj-cs"/>
              </a:rPr>
              <a:t>埼玉県脳卒中地域連携の流れ</a:t>
            </a:r>
            <a:endParaRPr kumimoji="1" lang="ja-JP" altLang="en-US" sz="2400" b="1" i="0" u="none" strike="noStrike" kern="1200" cap="none" spc="30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>
                <a:outerShdw blurRad="50800" dist="508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HG丸ｺﾞｼｯｸM-PRO" pitchFamily="50" charset="-128"/>
              <a:ea typeface="HG丸ｺﾞｼｯｸM-PRO" pitchFamily="50" charset="-128"/>
              <a:cs typeface="+mj-cs"/>
            </a:endParaRPr>
          </a:p>
        </p:txBody>
      </p:sp>
      <p:sp>
        <p:nvSpPr>
          <p:cNvPr id="54" name="角丸四角形 53"/>
          <p:cNvSpPr/>
          <p:nvPr/>
        </p:nvSpPr>
        <p:spPr>
          <a:xfrm>
            <a:off x="1784648" y="908720"/>
            <a:ext cx="3744416" cy="1944216"/>
          </a:xfrm>
          <a:prstGeom prst="roundRect">
            <a:avLst>
              <a:gd name="adj" fmla="val 4457"/>
            </a:avLst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1928664" y="1456908"/>
            <a:ext cx="24482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100" dirty="0" smtClean="0">
                <a:latin typeface="HG丸ｺﾞｼｯｸM-PRO" pitchFamily="50" charset="-128"/>
                <a:ea typeface="HG丸ｺﾞｼｯｸM-PRO" pitchFamily="50" charset="-128"/>
              </a:rPr>
              <a:t>診断の確定・治療方針の説明</a:t>
            </a:r>
          </a:p>
          <a:p>
            <a:pPr>
              <a:lnSpc>
                <a:spcPct val="150000"/>
              </a:lnSpc>
            </a:pP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</a:rPr>
              <a:t>専門的治療の実施・</a:t>
            </a:r>
            <a:r>
              <a:rPr kumimoji="1" lang="ja-JP" altLang="en-US" sz="1100" dirty="0" smtClean="0">
                <a:latin typeface="HG丸ｺﾞｼｯｸM-PRO" pitchFamily="50" charset="-128"/>
                <a:ea typeface="HG丸ｺﾞｼｯｸM-PRO" pitchFamily="50" charset="-128"/>
              </a:rPr>
              <a:t>再発の予防</a:t>
            </a:r>
          </a:p>
          <a:p>
            <a:pPr>
              <a:lnSpc>
                <a:spcPct val="150000"/>
              </a:lnSpc>
            </a:pP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</a:rPr>
              <a:t>一般状態の管理・廃用症候群の予防</a:t>
            </a:r>
          </a:p>
          <a:p>
            <a:pPr>
              <a:lnSpc>
                <a:spcPct val="150000"/>
              </a:lnSpc>
            </a:pPr>
            <a:r>
              <a:rPr kumimoji="1" lang="ja-JP" altLang="en-US" sz="1100" dirty="0" smtClean="0">
                <a:latin typeface="HG丸ｺﾞｼｯｸM-PRO" pitchFamily="50" charset="-128"/>
                <a:ea typeface="HG丸ｺﾞｼｯｸM-PRO" pitchFamily="50" charset="-128"/>
              </a:rPr>
              <a:t>早期離床・</a:t>
            </a: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</a:rPr>
              <a:t>早期リハビリの実施</a:t>
            </a:r>
            <a:endParaRPr kumimoji="1" lang="ja-JP" altLang="en-US" sz="1100" dirty="0" smtClean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2144688" y="1032372"/>
            <a:ext cx="1728192" cy="338554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 smtClean="0">
                <a:latin typeface="HG丸ｺﾞｼｯｸM-PRO" pitchFamily="50" charset="-128"/>
                <a:ea typeface="HG丸ｺﾞｼｯｸM-PRO" pitchFamily="50" charset="-128"/>
              </a:rPr>
              <a:t>急 性 期 病 院</a:t>
            </a:r>
            <a:endParaRPr kumimoji="1" lang="ja-JP" altLang="en-US" sz="16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74" name="角丸四角形 73"/>
          <p:cNvSpPr/>
          <p:nvPr/>
        </p:nvSpPr>
        <p:spPr>
          <a:xfrm>
            <a:off x="2576736" y="2708920"/>
            <a:ext cx="2160240" cy="28803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2648744" y="2708922"/>
            <a:ext cx="20162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 smtClean="0">
                <a:latin typeface="HG丸ｺﾞｼｯｸM-PRO" pitchFamily="50" charset="-128"/>
                <a:ea typeface="HG丸ｺﾞｼｯｸM-PRO" pitchFamily="50" charset="-128"/>
              </a:rPr>
              <a:t>２～４週間の入院期間</a:t>
            </a:r>
            <a:endParaRPr kumimoji="1" lang="ja-JP" altLang="en-US" sz="1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76" name="図 75" descr="building04_cl05.wmf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3872880" y="980728"/>
            <a:ext cx="648072" cy="435805"/>
          </a:xfrm>
          <a:prstGeom prst="rect">
            <a:avLst/>
          </a:prstGeom>
        </p:spPr>
      </p:pic>
      <p:pic>
        <p:nvPicPr>
          <p:cNvPr id="77" name="図 76" descr="ILM09_AJ05008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880993" y="2327109"/>
            <a:ext cx="462946" cy="381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8" name="図 77" descr="ILM09_AJ01016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880992" y="1824033"/>
            <a:ext cx="440712" cy="389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" name="図 78" descr="ILM09_AF10006.jpg"/>
          <p:cNvPicPr>
            <a:picLocks noChangeAspect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880992" y="1318999"/>
            <a:ext cx="432048" cy="381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8" name="テキスト ボックス 87"/>
          <p:cNvSpPr txBox="1"/>
          <p:nvPr/>
        </p:nvSpPr>
        <p:spPr>
          <a:xfrm>
            <a:off x="7545288" y="2132856"/>
            <a:ext cx="864096" cy="55399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C00000"/>
            </a:solidFill>
          </a:ln>
          <a:effectLst/>
        </p:spPr>
        <p:txBody>
          <a:bodyPr wrap="square" rtlCol="0">
            <a:spAutoFit/>
          </a:bodyPr>
          <a:lstStyle/>
          <a:p>
            <a:r>
              <a:rPr lang="ja-JP" altLang="en-US" sz="1000" dirty="0" smtClean="0">
                <a:solidFill>
                  <a:srgbClr val="C00000"/>
                </a:solidFill>
                <a:latin typeface="HG丸ｺﾞｼｯｸM-PRO" pitchFamily="50" charset="-128"/>
                <a:ea typeface="HG丸ｺﾞｼｯｸM-PRO" pitchFamily="50" charset="-128"/>
              </a:rPr>
              <a:t>自宅復帰</a:t>
            </a:r>
          </a:p>
          <a:p>
            <a:r>
              <a:rPr lang="ja-JP" altLang="en-US" sz="1000" dirty="0" smtClean="0">
                <a:solidFill>
                  <a:srgbClr val="C00000"/>
                </a:solidFill>
                <a:latin typeface="HG丸ｺﾞｼｯｸM-PRO" pitchFamily="50" charset="-128"/>
                <a:ea typeface="HG丸ｺﾞｼｯｸM-PRO" pitchFamily="50" charset="-128"/>
              </a:rPr>
              <a:t>しての</a:t>
            </a:r>
          </a:p>
          <a:p>
            <a:r>
              <a:rPr lang="ja-JP" altLang="en-US" sz="1000" dirty="0" smtClean="0">
                <a:solidFill>
                  <a:srgbClr val="C00000"/>
                </a:solidFill>
                <a:latin typeface="HG丸ｺﾞｼｯｸM-PRO" pitchFamily="50" charset="-128"/>
                <a:ea typeface="HG丸ｺﾞｼｯｸM-PRO" pitchFamily="50" charset="-128"/>
              </a:rPr>
              <a:t>生活が困難</a:t>
            </a:r>
            <a:endParaRPr kumimoji="1" lang="ja-JP" altLang="en-US" sz="1000" dirty="0">
              <a:solidFill>
                <a:srgbClr val="C0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8841432" y="2132856"/>
            <a:ext cx="936104" cy="55399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C00000"/>
            </a:solidFill>
          </a:ln>
          <a:effectLst/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solidFill>
                  <a:srgbClr val="C00000"/>
                </a:solidFill>
                <a:latin typeface="HG丸ｺﾞｼｯｸM-PRO" pitchFamily="50" charset="-128"/>
                <a:ea typeface="HG丸ｺﾞｼｯｸM-PRO" pitchFamily="50" charset="-128"/>
              </a:rPr>
              <a:t>継続</a:t>
            </a:r>
            <a:r>
              <a:rPr lang="ja-JP" altLang="en-US" sz="1000" dirty="0" smtClean="0">
                <a:solidFill>
                  <a:srgbClr val="C00000"/>
                </a:solidFill>
                <a:latin typeface="HG丸ｺﾞｼｯｸM-PRO" pitchFamily="50" charset="-128"/>
                <a:ea typeface="HG丸ｺﾞｼｯｸM-PRO" pitchFamily="50" charset="-128"/>
              </a:rPr>
              <a:t>した</a:t>
            </a:r>
          </a:p>
          <a:p>
            <a:r>
              <a:rPr lang="ja-JP" altLang="en-US" sz="1000" dirty="0" smtClean="0">
                <a:solidFill>
                  <a:srgbClr val="C00000"/>
                </a:solidFill>
                <a:latin typeface="HG丸ｺﾞｼｯｸM-PRO" pitchFamily="50" charset="-128"/>
                <a:ea typeface="HG丸ｺﾞｼｯｸM-PRO" pitchFamily="50" charset="-128"/>
              </a:rPr>
              <a:t>医療行為が</a:t>
            </a:r>
          </a:p>
          <a:p>
            <a:r>
              <a:rPr lang="ja-JP" altLang="en-US" sz="1000" dirty="0" smtClean="0">
                <a:solidFill>
                  <a:srgbClr val="C00000"/>
                </a:solidFill>
                <a:latin typeface="HG丸ｺﾞｼｯｸM-PRO" pitchFamily="50" charset="-128"/>
                <a:ea typeface="HG丸ｺﾞｼｯｸM-PRO" pitchFamily="50" charset="-128"/>
              </a:rPr>
              <a:t>必要な状態</a:t>
            </a:r>
            <a:endParaRPr kumimoji="1" lang="ja-JP" altLang="en-US" sz="1000" dirty="0">
              <a:solidFill>
                <a:srgbClr val="C0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90" name="テキスト ボックス 89"/>
          <p:cNvSpPr txBox="1"/>
          <p:nvPr/>
        </p:nvSpPr>
        <p:spPr>
          <a:xfrm>
            <a:off x="2864768" y="6165304"/>
            <a:ext cx="2088232" cy="24622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C00000"/>
            </a:solidFill>
          </a:ln>
          <a:effectLst/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solidFill>
                  <a:srgbClr val="C00000"/>
                </a:solidFill>
                <a:latin typeface="HG丸ｺﾞｼｯｸM-PRO" pitchFamily="50" charset="-128"/>
                <a:ea typeface="HG丸ｺﾞｼｯｸM-PRO" pitchFamily="50" charset="-128"/>
              </a:rPr>
              <a:t>継続</a:t>
            </a:r>
            <a:r>
              <a:rPr lang="ja-JP" altLang="en-US" sz="1000" dirty="0" smtClean="0">
                <a:solidFill>
                  <a:srgbClr val="C00000"/>
                </a:solidFill>
                <a:latin typeface="HG丸ｺﾞｼｯｸM-PRO" pitchFamily="50" charset="-128"/>
                <a:ea typeface="HG丸ｺﾞｼｯｸM-PRO" pitchFamily="50" charset="-128"/>
              </a:rPr>
              <a:t>した医療行為が必要な状態</a:t>
            </a:r>
            <a:endParaRPr kumimoji="1" lang="ja-JP" altLang="en-US" sz="1000" dirty="0">
              <a:solidFill>
                <a:srgbClr val="C0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91" name="テキスト ボックス 90"/>
          <p:cNvSpPr txBox="1"/>
          <p:nvPr/>
        </p:nvSpPr>
        <p:spPr>
          <a:xfrm>
            <a:off x="2864768" y="5013176"/>
            <a:ext cx="1872208" cy="24622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C0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00" dirty="0" smtClean="0">
                <a:solidFill>
                  <a:srgbClr val="C00000"/>
                </a:solidFill>
                <a:latin typeface="HG丸ｺﾞｼｯｸM-PRO" pitchFamily="50" charset="-128"/>
                <a:ea typeface="HG丸ｺﾞｼｯｸM-PRO" pitchFamily="50" charset="-128"/>
              </a:rPr>
              <a:t>自宅復帰しての生活が困難</a:t>
            </a:r>
            <a:endParaRPr kumimoji="1" lang="ja-JP" altLang="en-US" sz="1000" dirty="0">
              <a:solidFill>
                <a:srgbClr val="C0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92" name="テキスト ボックス 91"/>
          <p:cNvSpPr txBox="1"/>
          <p:nvPr/>
        </p:nvSpPr>
        <p:spPr>
          <a:xfrm>
            <a:off x="2864768" y="3861048"/>
            <a:ext cx="1440159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C00000"/>
            </a:solidFill>
          </a:ln>
          <a:effectLst/>
        </p:spPr>
        <p:txBody>
          <a:bodyPr wrap="square" rtlCol="0">
            <a:spAutoFit/>
          </a:bodyPr>
          <a:lstStyle/>
          <a:p>
            <a:r>
              <a:rPr lang="ja-JP" altLang="en-US" sz="1000" dirty="0" smtClean="0">
                <a:solidFill>
                  <a:srgbClr val="C00000"/>
                </a:solidFill>
                <a:latin typeface="HG丸ｺﾞｼｯｸM-PRO" pitchFamily="50" charset="-128"/>
                <a:ea typeface="HG丸ｺﾞｼｯｸM-PRO" pitchFamily="50" charset="-128"/>
              </a:rPr>
              <a:t>自宅生活可能の</a:t>
            </a:r>
          </a:p>
          <a:p>
            <a:r>
              <a:rPr lang="ja-JP" altLang="en-US" sz="1000" dirty="0" smtClean="0">
                <a:solidFill>
                  <a:srgbClr val="C00000"/>
                </a:solidFill>
                <a:latin typeface="HG丸ｺﾞｼｯｸM-PRO" pitchFamily="50" charset="-128"/>
                <a:ea typeface="HG丸ｺﾞｼｯｸM-PRO" pitchFamily="50" charset="-128"/>
              </a:rPr>
              <a:t>状態まで改善・回復</a:t>
            </a:r>
          </a:p>
          <a:p>
            <a:r>
              <a:rPr lang="ja-JP" altLang="en-US" sz="1000" dirty="0" smtClean="0">
                <a:solidFill>
                  <a:srgbClr val="C00000"/>
                </a:solidFill>
                <a:latin typeface="HG丸ｺﾞｼｯｸM-PRO" pitchFamily="50" charset="-128"/>
                <a:ea typeface="HG丸ｺﾞｼｯｸM-PRO" pitchFamily="50" charset="-128"/>
              </a:rPr>
              <a:t>回復ケアプラン作成</a:t>
            </a:r>
          </a:p>
          <a:p>
            <a:r>
              <a:rPr lang="ja-JP" altLang="en-US" sz="1000" dirty="0" smtClean="0">
                <a:solidFill>
                  <a:srgbClr val="C00000"/>
                </a:solidFill>
                <a:latin typeface="HG丸ｺﾞｼｯｸM-PRO" pitchFamily="50" charset="-128"/>
                <a:ea typeface="HG丸ｺﾞｼｯｸM-PRO" pitchFamily="50" charset="-128"/>
              </a:rPr>
              <a:t>住宅改築等の完了</a:t>
            </a:r>
          </a:p>
        </p:txBody>
      </p:sp>
      <p:sp>
        <p:nvSpPr>
          <p:cNvPr id="60" name="円/楕円 59"/>
          <p:cNvSpPr/>
          <p:nvPr/>
        </p:nvSpPr>
        <p:spPr>
          <a:xfrm>
            <a:off x="5673080" y="332656"/>
            <a:ext cx="4192016" cy="1152128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5817096" y="744961"/>
            <a:ext cx="3888432" cy="307777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b="1" dirty="0" smtClean="0">
                <a:latin typeface="ＭＳ 明朝" pitchFamily="17" charset="-128"/>
                <a:ea typeface="ＭＳ 明朝" pitchFamily="17" charset="-128"/>
              </a:rPr>
              <a:t>『</a:t>
            </a:r>
            <a:r>
              <a:rPr kumimoji="1" lang="ja-JP" altLang="en-US" sz="1400" b="1" dirty="0" smtClean="0">
                <a:latin typeface="ＭＳ 明朝" pitchFamily="17" charset="-128"/>
                <a:ea typeface="ＭＳ 明朝" pitchFamily="17" charset="-128"/>
              </a:rPr>
              <a:t>地域</a:t>
            </a:r>
            <a:r>
              <a:rPr kumimoji="1" lang="en-US" altLang="ja-JP" sz="1400" b="1" dirty="0" smtClean="0">
                <a:latin typeface="ＭＳ 明朝" pitchFamily="17" charset="-128"/>
                <a:ea typeface="ＭＳ 明朝" pitchFamily="17" charset="-128"/>
              </a:rPr>
              <a:t>』</a:t>
            </a:r>
            <a:r>
              <a:rPr kumimoji="1" lang="ja-JP" altLang="en-US" sz="1400" b="1" dirty="0" smtClean="0">
                <a:latin typeface="ＭＳ 明朝" pitchFamily="17" charset="-128"/>
                <a:ea typeface="ＭＳ 明朝" pitchFamily="17" charset="-128"/>
              </a:rPr>
              <a:t>が一つの大きな病院です</a:t>
            </a:r>
            <a:endParaRPr kumimoji="1" lang="ja-JP" altLang="en-US" sz="1400" b="1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272480" y="2132856"/>
            <a:ext cx="936104" cy="73866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C0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50" dirty="0" smtClean="0">
                <a:solidFill>
                  <a:srgbClr val="C00000"/>
                </a:solidFill>
                <a:latin typeface="HG丸ｺﾞｼｯｸM-PRO" pitchFamily="50" charset="-128"/>
                <a:ea typeface="HG丸ｺﾞｼｯｸM-PRO" pitchFamily="50" charset="-128"/>
              </a:rPr>
              <a:t>集中的リハ</a:t>
            </a:r>
          </a:p>
          <a:p>
            <a:pPr algn="ctr"/>
            <a:r>
              <a:rPr lang="ja-JP" altLang="en-US" sz="1050" dirty="0" smtClean="0">
                <a:solidFill>
                  <a:srgbClr val="C00000"/>
                </a:solidFill>
                <a:latin typeface="HG丸ｺﾞｼｯｸM-PRO" pitchFamily="50" charset="-128"/>
                <a:ea typeface="HG丸ｺﾞｼｯｸM-PRO" pitchFamily="50" charset="-128"/>
              </a:rPr>
              <a:t>ビリが必要</a:t>
            </a:r>
          </a:p>
          <a:p>
            <a:pPr algn="ctr"/>
            <a:r>
              <a:rPr lang="ja-JP" altLang="en-US" sz="1050" dirty="0" smtClean="0">
                <a:solidFill>
                  <a:srgbClr val="C00000"/>
                </a:solidFill>
                <a:latin typeface="HG丸ｺﾞｼｯｸM-PRO" pitchFamily="50" charset="-128"/>
                <a:ea typeface="HG丸ｺﾞｼｯｸM-PRO" pitchFamily="50" charset="-128"/>
              </a:rPr>
              <a:t>家庭</a:t>
            </a:r>
            <a:r>
              <a:rPr lang="ja-JP" altLang="en-US" sz="1050" dirty="0">
                <a:solidFill>
                  <a:srgbClr val="C00000"/>
                </a:solidFill>
                <a:latin typeface="HG丸ｺﾞｼｯｸM-PRO" pitchFamily="50" charset="-128"/>
                <a:ea typeface="HG丸ｺﾞｼｯｸM-PRO" pitchFamily="50" charset="-128"/>
              </a:rPr>
              <a:t>復帰</a:t>
            </a:r>
            <a:r>
              <a:rPr lang="ja-JP" altLang="en-US" sz="1050" dirty="0" smtClean="0">
                <a:solidFill>
                  <a:srgbClr val="C00000"/>
                </a:solidFill>
                <a:latin typeface="HG丸ｺﾞｼｯｸM-PRO" pitchFamily="50" charset="-128"/>
                <a:ea typeface="HG丸ｺﾞｼｯｸM-PRO" pitchFamily="50" charset="-128"/>
              </a:rPr>
              <a:t>の</a:t>
            </a:r>
          </a:p>
          <a:p>
            <a:pPr algn="ctr"/>
            <a:r>
              <a:rPr lang="ja-JP" altLang="en-US" sz="1050" dirty="0" smtClean="0">
                <a:solidFill>
                  <a:srgbClr val="C00000"/>
                </a:solidFill>
                <a:latin typeface="HG丸ｺﾞｼｯｸM-PRO" pitchFamily="50" charset="-128"/>
                <a:ea typeface="HG丸ｺﾞｼｯｸM-PRO" pitchFamily="50" charset="-128"/>
              </a:rPr>
              <a:t>意欲がある</a:t>
            </a:r>
            <a:endParaRPr kumimoji="1" lang="ja-JP" altLang="en-US" sz="1050" dirty="0">
              <a:solidFill>
                <a:srgbClr val="C0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62" name="タイトル 1"/>
          <p:cNvSpPr txBox="1">
            <a:spLocks/>
          </p:cNvSpPr>
          <p:nvPr/>
        </p:nvSpPr>
        <p:spPr>
          <a:xfrm>
            <a:off x="8117804" y="6669360"/>
            <a:ext cx="1803748" cy="2160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埼玉県脳卒中地域連携パス研究会作成</a:t>
            </a:r>
            <a:endParaRPr kumimoji="1" lang="ja-JP" altLang="en-US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208</Words>
  <Application>Microsoft Office PowerPoint</Application>
  <PresentationFormat>A4 210 x 297 mm</PresentationFormat>
  <Paragraphs>49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20090818</dc:creator>
  <cp:lastModifiedBy>埼玉県医師会</cp:lastModifiedBy>
  <cp:revision>2</cp:revision>
  <dcterms:created xsi:type="dcterms:W3CDTF">2010-11-19T06:03:48Z</dcterms:created>
  <dcterms:modified xsi:type="dcterms:W3CDTF">2012-11-21T04:52:03Z</dcterms:modified>
</cp:coreProperties>
</file>